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ExtraBold" panose="020B0604020202020204" charset="0"/>
      <p:bold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858" autoAdjust="0"/>
  </p:normalViewPr>
  <p:slideViewPr>
    <p:cSldViewPr snapToGrid="0">
      <p:cViewPr varScale="1">
        <p:scale>
          <a:sx n="59" d="100"/>
          <a:sy n="59" d="100"/>
        </p:scale>
        <p:origin x="2010" y="60"/>
      </p:cViewPr>
      <p:guideLst>
        <p:guide orient="horz" pos="6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9ac380ee9_0_9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49ac380ee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9ac380ee9_0_17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49ac380ee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9f47303bb_0_14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49f47303b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9f47303bb_0_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9f47303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9ac380ee9_0_258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49ac380ee9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9ac380ee9_0_273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49ac380ee9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9ac380ee9_0_29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49ac380ee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9ac380ee9_0_316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Specifically around reporting severe events that arise when following up with participants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-Situations when participant is in danger (e.g. abusive household, relationship situation)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-Participant Death </a:t>
            </a:r>
            <a:endParaRPr/>
          </a:p>
        </p:txBody>
      </p:sp>
      <p:sp>
        <p:nvSpPr>
          <p:cNvPr id="252" name="Google Shape;252;g49ac380ee9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49" name="Google Shape;149;p23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-1" y="1756669"/>
            <a:ext cx="9144000" cy="1234800"/>
          </a:xfrm>
          <a:prstGeom prst="rect">
            <a:avLst/>
          </a:prstGeom>
          <a:solidFill>
            <a:srgbClr val="35CEE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166700" y="1827033"/>
            <a:ext cx="87399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Trebuchet MS"/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Screening for and Responding to Participant Distress</a:t>
            </a:r>
            <a:endParaRPr sz="3600"/>
          </a:p>
        </p:txBody>
      </p:sp>
      <p:sp>
        <p:nvSpPr>
          <p:cNvPr id="172" name="Google Shape;172;p26"/>
          <p:cNvSpPr txBox="1"/>
          <p:nvPr/>
        </p:nvSpPr>
        <p:spPr>
          <a:xfrm>
            <a:off x="166691" y="2991424"/>
            <a:ext cx="67209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D3B52"/>
                </a:solidFill>
                <a:latin typeface="Open Sans"/>
                <a:ea typeface="Open Sans"/>
                <a:cs typeface="Open Sans"/>
                <a:sym typeface="Open Sans"/>
              </a:rPr>
              <a:t>In the Global Early Adolescent Study</a:t>
            </a:r>
            <a:endParaRPr sz="1900"/>
          </a:p>
        </p:txBody>
      </p:sp>
      <p:sp>
        <p:nvSpPr>
          <p:cNvPr id="173" name="Google Shape;173;p26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Participant Distress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Participant Distress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Participant Distress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364400" y="324100"/>
            <a:ext cx="86106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adolescents in the world live under very difficult and stressful situations </a:t>
            </a: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190500" algn="l" rtl="0"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E.g. Poor housing, hunger, exposure to trauma, substance abuse etc.  </a:t>
            </a: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do not expected that the GEAS instrument will illicit distress, but if it does or if participants disclose distress or trauma on the survey</a:t>
            </a: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Want GEAS researchers to be prepared to handle them appropriately  </a:t>
            </a: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Participant Distress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430875" y="436902"/>
            <a:ext cx="7886700" cy="12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What in the survey may cause distress?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364400" y="857500"/>
            <a:ext cx="8610600" cy="4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60000"/>
              </a:lnSpc>
              <a:spcBef>
                <a:spcPts val="750"/>
              </a:spcBef>
              <a:spcAft>
                <a:spcPts val="0"/>
              </a:spcAft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Interpersonal Violence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Adverse Childhood Experiences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Fear of physical abuse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abuse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Exposure to familial drug or alcohol abuse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Exposure to familial mental health problems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Violence with romantic partners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Mental health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Depressive symptoms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Self-harm ideation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Anxiety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>
                <a:latin typeface="Avenir"/>
                <a:ea typeface="Avenir"/>
                <a:cs typeface="Avenir"/>
                <a:sym typeface="Avenir"/>
              </a:rPr>
              <a:t> 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Participant Distress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Response Opportunities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02" name="Google Shape;202;p29"/>
          <p:cNvGrpSpPr/>
          <p:nvPr/>
        </p:nvGrpSpPr>
        <p:grpSpPr>
          <a:xfrm>
            <a:off x="2707600" y="1532719"/>
            <a:ext cx="4133158" cy="3854639"/>
            <a:chOff x="2480830" y="49417"/>
            <a:chExt cx="4133158" cy="3854639"/>
          </a:xfrm>
        </p:grpSpPr>
        <p:sp>
          <p:nvSpPr>
            <p:cNvPr id="203" name="Google Shape;203;p29"/>
            <p:cNvSpPr/>
            <p:nvPr/>
          </p:nvSpPr>
          <p:spPr>
            <a:xfrm>
              <a:off x="3385969" y="49417"/>
              <a:ext cx="2372100" cy="2372100"/>
            </a:xfrm>
            <a:prstGeom prst="ellipse">
              <a:avLst/>
            </a:prstGeom>
            <a:solidFill>
              <a:srgbClr val="D9E021">
                <a:alpha val="4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 txBox="1"/>
            <p:nvPr/>
          </p:nvSpPr>
          <p:spPr>
            <a:xfrm>
              <a:off x="3702244" y="464528"/>
              <a:ext cx="1739400" cy="106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Provide Information an</a:t>
              </a:r>
              <a:r>
                <a:rPr lang="en-US" sz="22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d Referrals</a:t>
              </a:r>
              <a:endParaRPr sz="2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4241888" y="1531956"/>
              <a:ext cx="2372100" cy="2372100"/>
            </a:xfrm>
            <a:prstGeom prst="ellipse">
              <a:avLst/>
            </a:prstGeom>
            <a:solidFill>
              <a:srgbClr val="D9E021">
                <a:alpha val="4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 txBox="1"/>
            <p:nvPr/>
          </p:nvSpPr>
          <p:spPr>
            <a:xfrm>
              <a:off x="4967343" y="2144738"/>
              <a:ext cx="1423200" cy="13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Reporting</a:t>
              </a:r>
              <a:endParaRPr sz="2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2480830" y="1531956"/>
              <a:ext cx="2372100" cy="2372100"/>
            </a:xfrm>
            <a:prstGeom prst="ellipse">
              <a:avLst/>
            </a:prstGeom>
            <a:solidFill>
              <a:srgbClr val="D9E021">
                <a:alpha val="41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 txBox="1"/>
            <p:nvPr/>
          </p:nvSpPr>
          <p:spPr>
            <a:xfrm>
              <a:off x="2704199" y="2144738"/>
              <a:ext cx="1423200" cy="13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Survey Flags</a:t>
              </a:r>
              <a:endParaRPr sz="2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0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Participant Distress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Tablet-based data collection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7" name="Google Shape;2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563" y="1240597"/>
            <a:ext cx="6693322" cy="5019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Participant Distress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Opportunity for All to Connect to Resources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31"/>
          <p:cNvSpPr/>
          <p:nvPr/>
        </p:nvSpPr>
        <p:spPr>
          <a:xfrm>
            <a:off x="1137925" y="1600971"/>
            <a:ext cx="3362100" cy="2027400"/>
          </a:xfrm>
          <a:prstGeom prst="wedgeRoundRectCallout">
            <a:avLst>
              <a:gd name="adj1" fmla="val -44421"/>
              <a:gd name="adj2" fmla="val 66523"/>
              <a:gd name="adj3" fmla="val 16667"/>
            </a:avLst>
          </a:prstGeom>
          <a:solidFill>
            <a:srgbClr val="D9E02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there anything you are going through or dealing with that you would like discuss with someone?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1137918" y="3954556"/>
            <a:ext cx="3362100" cy="917700"/>
          </a:xfrm>
          <a:prstGeom prst="wedgeRoundRectCallout">
            <a:avLst>
              <a:gd name="adj1" fmla="val 42989"/>
              <a:gd name="adj2" fmla="val 7531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D9E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☒ Yes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☐ No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28" name="Google Shape;228;p31"/>
          <p:cNvCxnSpPr/>
          <p:nvPr/>
        </p:nvCxnSpPr>
        <p:spPr>
          <a:xfrm rot="10800000" flipH="1">
            <a:off x="4651414" y="3194737"/>
            <a:ext cx="1563300" cy="1234500"/>
          </a:xfrm>
          <a:prstGeom prst="bentConnector3">
            <a:avLst>
              <a:gd name="adj1" fmla="val 50000"/>
            </a:avLst>
          </a:prstGeom>
          <a:noFill/>
          <a:ln w="63500" cap="flat" cmpd="sng">
            <a:solidFill>
              <a:srgbClr val="0D3B5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9" name="Google Shape;229;p31"/>
          <p:cNvSpPr txBox="1"/>
          <p:nvPr/>
        </p:nvSpPr>
        <p:spPr>
          <a:xfrm>
            <a:off x="6331275" y="1794123"/>
            <a:ext cx="2104500" cy="26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Data collector provides information sheet with referral to counselor, child protection agency, or other predetermined entity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2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7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Participant Distress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391100" y="415497"/>
            <a:ext cx="4538252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 dirty="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Survey Flags (Survey CTO Only)</a:t>
            </a:r>
            <a:endParaRPr sz="3600" b="1" dirty="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 dirty="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38" name="Google Shape;238;p32"/>
          <p:cNvCxnSpPr/>
          <p:nvPr/>
        </p:nvCxnSpPr>
        <p:spPr>
          <a:xfrm rot="10800000" flipH="1">
            <a:off x="3065742" y="2327957"/>
            <a:ext cx="2130600" cy="2009100"/>
          </a:xfrm>
          <a:prstGeom prst="bentConnector3">
            <a:avLst>
              <a:gd name="adj1" fmla="val 50000"/>
            </a:avLst>
          </a:prstGeom>
          <a:noFill/>
          <a:ln w="63500" cap="flat" cmpd="sng">
            <a:solidFill>
              <a:srgbClr val="31538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9" name="Google Shape;239;p32"/>
          <p:cNvSpPr/>
          <p:nvPr/>
        </p:nvSpPr>
        <p:spPr>
          <a:xfrm>
            <a:off x="1059500" y="1797276"/>
            <a:ext cx="2803800" cy="1667700"/>
          </a:xfrm>
          <a:prstGeom prst="wedgeRoundRectCallout">
            <a:avLst>
              <a:gd name="adj1" fmla="val -44421"/>
              <a:gd name="adj2" fmla="val 66523"/>
              <a:gd name="adj3" fmla="val 16667"/>
            </a:avLst>
          </a:prstGeom>
          <a:solidFill>
            <a:srgbClr val="D9E02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 experienced…</a:t>
            </a:r>
            <a:endParaRPr sz="140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57212" marR="0" lvl="1" indent="-214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</a:pPr>
            <a:r>
              <a:rPr lang="en-US" sz="14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Self-harm ideation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557212" marR="0" lvl="1" indent="-214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</a:pPr>
            <a:r>
              <a:rPr lang="en-US" sz="14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Fear of physical abuse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557212" marR="0" lvl="1" indent="-214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</a:pPr>
            <a:r>
              <a:rPr lang="en-US" sz="14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Parental drug/alcohol abuse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557212" marR="0" lvl="1" indent="-214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</a:pPr>
            <a:r>
              <a:rPr lang="en-US" sz="14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Molestation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557212" marR="0" lvl="1" indent="-2143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</a:pPr>
            <a:r>
              <a:rPr lang="en-US" sz="14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Sexual assault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827550" y="3792725"/>
            <a:ext cx="2803800" cy="1076400"/>
          </a:xfrm>
          <a:prstGeom prst="wedgeRoundRectCallout">
            <a:avLst>
              <a:gd name="adj1" fmla="val 42989"/>
              <a:gd name="adj2" fmla="val 7531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D9E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☒ Yes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☐ No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827538" y="2166646"/>
            <a:ext cx="231900" cy="11739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6486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-6" y="2605736"/>
            <a:ext cx="101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Criteria customized by sites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43" name="Google Shape;243;p32"/>
          <p:cNvGrpSpPr/>
          <p:nvPr/>
        </p:nvGrpSpPr>
        <p:grpSpPr>
          <a:xfrm>
            <a:off x="5286575" y="769998"/>
            <a:ext cx="3835125" cy="5126427"/>
            <a:chOff x="7183693" y="752233"/>
            <a:chExt cx="5113500" cy="6835236"/>
          </a:xfrm>
        </p:grpSpPr>
        <p:sp>
          <p:nvSpPr>
            <p:cNvPr id="244" name="Google Shape;244;p32"/>
            <p:cNvSpPr txBox="1"/>
            <p:nvPr/>
          </p:nvSpPr>
          <p:spPr>
            <a:xfrm>
              <a:off x="7465288" y="752233"/>
              <a:ext cx="4466700" cy="11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Data collector is notified of the disclosed experiences at conclusion of the survey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5" name="Google Shape;245;p32"/>
            <p:cNvSpPr txBox="1"/>
            <p:nvPr/>
          </p:nvSpPr>
          <p:spPr>
            <a:xfrm>
              <a:off x="7630963" y="2388530"/>
              <a:ext cx="3985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Data Collector notifies Site PI</a:t>
              </a:r>
              <a:endParaRPr/>
            </a:p>
          </p:txBody>
        </p:sp>
        <p:cxnSp>
          <p:nvCxnSpPr>
            <p:cNvPr id="246" name="Google Shape;246;p32"/>
            <p:cNvCxnSpPr/>
            <p:nvPr/>
          </p:nvCxnSpPr>
          <p:spPr>
            <a:xfrm>
              <a:off x="9623610" y="2791038"/>
              <a:ext cx="0" cy="456600"/>
            </a:xfrm>
            <a:prstGeom prst="straightConnector1">
              <a:avLst/>
            </a:prstGeom>
            <a:noFill/>
            <a:ln w="63500" cap="flat" cmpd="sng">
              <a:solidFill>
                <a:srgbClr val="6486AA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47" name="Google Shape;247;p32"/>
            <p:cNvSpPr txBox="1"/>
            <p:nvPr/>
          </p:nvSpPr>
          <p:spPr>
            <a:xfrm>
              <a:off x="7183693" y="3524869"/>
              <a:ext cx="5113500" cy="40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Site PI or their designee attempts to follow-up with participant: “We’d like to follow up with you about some of the experiences you noted on the survey.”</a:t>
              </a:r>
              <a:endParaRPr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Site PI collects more information about severity of incident and time period. Site PI provides a supported referral process to services. </a:t>
              </a:r>
              <a:endParaRPr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Adolescent maintains right to refuse at any time, unless s/he is current in danger.</a:t>
              </a:r>
              <a:endParaRPr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248" name="Google Shape;248;p32"/>
            <p:cNvCxnSpPr/>
            <p:nvPr/>
          </p:nvCxnSpPr>
          <p:spPr>
            <a:xfrm>
              <a:off x="9623610" y="1896035"/>
              <a:ext cx="0" cy="456600"/>
            </a:xfrm>
            <a:prstGeom prst="straightConnector1">
              <a:avLst/>
            </a:prstGeom>
            <a:noFill/>
            <a:ln w="63500" cap="flat" cmpd="sng">
              <a:solidFill>
                <a:srgbClr val="6486AA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249" name="Google Shape;249;p32"/>
          <p:cNvSpPr/>
          <p:nvPr/>
        </p:nvSpPr>
        <p:spPr>
          <a:xfrm>
            <a:off x="5252750" y="466200"/>
            <a:ext cx="3782400" cy="5925600"/>
          </a:xfrm>
          <a:prstGeom prst="rect">
            <a:avLst/>
          </a:prstGeom>
          <a:noFill/>
          <a:ln w="28575" cap="flat" cmpd="sng">
            <a:solidFill>
              <a:srgbClr val="0D3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3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Participant Distress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391100" y="4154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6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Reporting</a:t>
            </a:r>
            <a:endParaRPr sz="36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330762" y="1676400"/>
            <a:ext cx="8276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None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IRB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25"/>
              <a:buNone/>
            </a:pPr>
            <a:endParaRPr sz="2625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25"/>
              <a:buNone/>
            </a:pPr>
            <a:endParaRPr sz="2625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625"/>
              <a:buNone/>
            </a:pPr>
            <a:endParaRPr sz="2625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Legally mandated reporting (according to local laws)</a:t>
            </a:r>
            <a:endParaRPr sz="2100">
              <a:solidFill>
                <a:schemeClr val="dk1"/>
              </a:solidFill>
            </a:endParaRPr>
          </a:p>
        </p:txBody>
      </p:sp>
      <p:grpSp>
        <p:nvGrpSpPr>
          <p:cNvPr id="259" name="Google Shape;259;p33"/>
          <p:cNvGrpSpPr/>
          <p:nvPr/>
        </p:nvGrpSpPr>
        <p:grpSpPr>
          <a:xfrm>
            <a:off x="523439" y="2414817"/>
            <a:ext cx="8384932" cy="906600"/>
            <a:chOff x="3893" y="586176"/>
            <a:chExt cx="8384932" cy="906600"/>
          </a:xfrm>
        </p:grpSpPr>
        <p:sp>
          <p:nvSpPr>
            <p:cNvPr id="260" name="Google Shape;260;p33"/>
            <p:cNvSpPr/>
            <p:nvPr/>
          </p:nvSpPr>
          <p:spPr>
            <a:xfrm>
              <a:off x="3893" y="586176"/>
              <a:ext cx="2266200" cy="906600"/>
            </a:xfrm>
            <a:prstGeom prst="chevron">
              <a:avLst>
                <a:gd name="adj" fmla="val 50000"/>
              </a:avLst>
            </a:prstGeom>
            <a:solidFill>
              <a:srgbClr val="486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3"/>
            <p:cNvSpPr txBox="1"/>
            <p:nvPr/>
          </p:nvSpPr>
          <p:spPr>
            <a:xfrm>
              <a:off x="457132" y="586176"/>
              <a:ext cx="1359600" cy="90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Collector</a:t>
              </a: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2043470" y="586176"/>
              <a:ext cx="2266200" cy="906600"/>
            </a:xfrm>
            <a:prstGeom prst="chevron">
              <a:avLst>
                <a:gd name="adj" fmla="val 50000"/>
              </a:avLst>
            </a:prstGeom>
            <a:solidFill>
              <a:srgbClr val="6A8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3"/>
            <p:cNvSpPr txBox="1"/>
            <p:nvPr/>
          </p:nvSpPr>
          <p:spPr>
            <a:xfrm>
              <a:off x="2496709" y="586176"/>
              <a:ext cx="1359600" cy="90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Site PI</a:t>
              </a: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4083048" y="586176"/>
              <a:ext cx="2266200" cy="906600"/>
            </a:xfrm>
            <a:prstGeom prst="chevron">
              <a:avLst>
                <a:gd name="adj" fmla="val 50000"/>
              </a:avLst>
            </a:prstGeom>
            <a:solidFill>
              <a:srgbClr val="8DBB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 txBox="1"/>
            <p:nvPr/>
          </p:nvSpPr>
          <p:spPr>
            <a:xfrm>
              <a:off x="4536287" y="586176"/>
              <a:ext cx="1359600" cy="90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GEAS Study PI</a:t>
              </a:r>
              <a:endParaRPr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6122625" y="586176"/>
              <a:ext cx="2266200" cy="906600"/>
            </a:xfrm>
            <a:prstGeom prst="chevron">
              <a:avLst>
                <a:gd name="adj" fmla="val 50000"/>
              </a:avLst>
            </a:prstGeom>
            <a:solidFill>
              <a:srgbClr val="B8F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3"/>
            <p:cNvSpPr txBox="1"/>
            <p:nvPr/>
          </p:nvSpPr>
          <p:spPr>
            <a:xfrm>
              <a:off x="6575864" y="586176"/>
              <a:ext cx="1359600" cy="90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A38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JHSPH IRB</a:t>
              </a:r>
              <a:endParaRPr sz="2000">
                <a:solidFill>
                  <a:srgbClr val="3A38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On-screen Show (4:3)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Source Sans Pro</vt:lpstr>
      <vt:lpstr>Open Sans</vt:lpstr>
      <vt:lpstr>Arial</vt:lpstr>
      <vt:lpstr>Open Sans ExtraBold</vt:lpstr>
      <vt:lpstr>Avenir</vt:lpstr>
      <vt:lpstr>Trebuchet MS</vt:lpstr>
      <vt:lpstr>Office Theme</vt:lpstr>
      <vt:lpstr>Screening for and Responding to Participant Distress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for and Responding to Participant Distress</dc:title>
  <cp:lastModifiedBy>Barnette, Quinn</cp:lastModifiedBy>
  <cp:revision>2</cp:revision>
  <dcterms:modified xsi:type="dcterms:W3CDTF">2019-06-24T19:30:40Z</dcterms:modified>
</cp:coreProperties>
</file>