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ns ExtraBold" panose="020B0604020202020204" charset="0"/>
      <p:bold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14"/>
      </p:cViewPr>
      <p:guideLst>
        <p:guide orient="horz" pos="6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63758904e_0_87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463758904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63758904e_0_360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463758904e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463758904e_0_432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463758904e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463758904e_0_470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463758904e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63758904e_0_478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463758904e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63758904e_0_486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463758904e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63758904e_0_171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g463758904e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63758904e_0_261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463758904e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63758904e_0_277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463758904e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63758904e_0_288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463758904e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63758904e_0_288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463758904e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282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63758904e_0_298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includes but is not limited to: </a:t>
            </a:r>
            <a:endParaRPr/>
          </a:p>
        </p:txBody>
      </p:sp>
      <p:sp>
        <p:nvSpPr>
          <p:cNvPr id="222" name="Google Shape;222;g463758904e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63758904e_0_307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463758904e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63758904e_0_316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463758904e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3"/>
          <p:cNvSpPr>
            <a:spLocks noGrp="1"/>
          </p:cNvSpPr>
          <p:nvPr>
            <p:ph type="pic" idx="2"/>
          </p:nvPr>
        </p:nvSpPr>
        <p:spPr>
          <a:xfrm>
            <a:off x="152400" y="1143000"/>
            <a:ext cx="4267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>
            <a:spLocks noGrp="1"/>
          </p:cNvSpPr>
          <p:nvPr>
            <p:ph type="pic" idx="3"/>
          </p:nvPr>
        </p:nvSpPr>
        <p:spPr>
          <a:xfrm>
            <a:off x="152400" y="3810000"/>
            <a:ext cx="4267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>
            <a:spLocks noGrp="1"/>
          </p:cNvSpPr>
          <p:nvPr>
            <p:ph type="pic" idx="4"/>
          </p:nvPr>
        </p:nvSpPr>
        <p:spPr>
          <a:xfrm>
            <a:off x="4724400" y="1143000"/>
            <a:ext cx="4267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>
            <a:spLocks noGrp="1"/>
          </p:cNvSpPr>
          <p:nvPr>
            <p:ph type="pic" idx="5"/>
          </p:nvPr>
        </p:nvSpPr>
        <p:spPr>
          <a:xfrm>
            <a:off x="4724400" y="3810000"/>
            <a:ext cx="4267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49" name="Google Shape;149;p23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/>
          <p:nvPr/>
        </p:nvSpPr>
        <p:spPr>
          <a:xfrm>
            <a:off x="-1" y="1756669"/>
            <a:ext cx="9144000" cy="1234800"/>
          </a:xfrm>
          <a:prstGeom prst="rect">
            <a:avLst/>
          </a:prstGeom>
          <a:solidFill>
            <a:srgbClr val="35CEE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166700" y="1794433"/>
            <a:ext cx="8739900" cy="10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Trebuchet MS"/>
              <a:buNone/>
            </a:pPr>
            <a:r>
              <a:rPr lang="en-US"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Research Ethics</a:t>
            </a:r>
            <a:endParaRPr sz="3600"/>
          </a:p>
        </p:txBody>
      </p:sp>
      <p:sp>
        <p:nvSpPr>
          <p:cNvPr id="172" name="Google Shape;172;p26"/>
          <p:cNvSpPr txBox="1"/>
          <p:nvPr/>
        </p:nvSpPr>
        <p:spPr>
          <a:xfrm>
            <a:off x="166691" y="2991424"/>
            <a:ext cx="6720900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D3B52"/>
                </a:solidFill>
                <a:latin typeface="Open Sans"/>
                <a:ea typeface="Open Sans"/>
                <a:cs typeface="Open Sans"/>
                <a:sym typeface="Open Sans"/>
              </a:rPr>
              <a:t>In the Global Early Adolescent Study</a:t>
            </a:r>
            <a:endParaRPr sz="1900"/>
          </a:p>
        </p:txBody>
      </p:sp>
      <p:sp>
        <p:nvSpPr>
          <p:cNvPr id="173" name="Google Shape;173;p26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Research Ethics</a:t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4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4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10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89" name="Google Shape;289;p34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The Research Team</a:t>
            </a:r>
            <a:endParaRPr sz="1900"/>
          </a:p>
        </p:txBody>
      </p:sp>
      <p:sp>
        <p:nvSpPr>
          <p:cNvPr id="290" name="Google Shape;290;p34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Role of Data Collectors</a:t>
            </a:r>
            <a:endParaRPr sz="36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1" name="Google Shape;291;p34"/>
          <p:cNvSpPr txBox="1">
            <a:spLocks noGrp="1"/>
          </p:cNvSpPr>
          <p:nvPr>
            <p:ph type="body" idx="1"/>
          </p:nvPr>
        </p:nvSpPr>
        <p:spPr>
          <a:xfrm>
            <a:off x="268200" y="2512977"/>
            <a:ext cx="83814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44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Members of the research team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 the front lines – working directly with adolescent participants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Trained to: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Char char="○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Carry out the research plan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Char char="○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Maintain privacy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Char char="○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Respect the opinions and experiences of participants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Char char="○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Collect accurate, factual data from participants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Char char="○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Protect adolescent participants (facilitating referrals and reporting)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92" name="Google Shape;292;p34"/>
          <p:cNvGrpSpPr/>
          <p:nvPr/>
        </p:nvGrpSpPr>
        <p:grpSpPr>
          <a:xfrm>
            <a:off x="1716125" y="949000"/>
            <a:ext cx="4977763" cy="1874734"/>
            <a:chOff x="4156342" y="1990837"/>
            <a:chExt cx="4317227" cy="1874734"/>
          </a:xfrm>
        </p:grpSpPr>
        <p:grpSp>
          <p:nvGrpSpPr>
            <p:cNvPr id="293" name="Google Shape;293;p34"/>
            <p:cNvGrpSpPr/>
            <p:nvPr/>
          </p:nvGrpSpPr>
          <p:grpSpPr>
            <a:xfrm>
              <a:off x="4156342" y="1990837"/>
              <a:ext cx="1136100" cy="568200"/>
              <a:chOff x="3432441" y="916"/>
              <a:chExt cx="1136100" cy="568200"/>
            </a:xfrm>
          </p:grpSpPr>
          <p:sp>
            <p:nvSpPr>
              <p:cNvPr id="294" name="Google Shape;294;p34"/>
              <p:cNvSpPr/>
              <p:nvPr/>
            </p:nvSpPr>
            <p:spPr>
              <a:xfrm>
                <a:off x="3432441" y="916"/>
                <a:ext cx="1136100" cy="568200"/>
              </a:xfrm>
              <a:prstGeom prst="roundRect">
                <a:avLst>
                  <a:gd name="adj" fmla="val 1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4"/>
              <p:cNvSpPr/>
              <p:nvPr/>
            </p:nvSpPr>
            <p:spPr>
              <a:xfrm>
                <a:off x="3449079" y="17554"/>
                <a:ext cx="11028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250" tIns="8250" rIns="8250" bIns="82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Site Field Coordinator (FC)</a:t>
                </a:r>
                <a:endParaRPr/>
              </a:p>
            </p:txBody>
          </p:sp>
        </p:grpSp>
        <p:grpSp>
          <p:nvGrpSpPr>
            <p:cNvPr id="296" name="Google Shape;296;p34"/>
            <p:cNvGrpSpPr/>
            <p:nvPr/>
          </p:nvGrpSpPr>
          <p:grpSpPr>
            <a:xfrm>
              <a:off x="4156342" y="2644104"/>
              <a:ext cx="1136100" cy="568200"/>
              <a:chOff x="3432441" y="654183"/>
              <a:chExt cx="1136100" cy="568200"/>
            </a:xfrm>
          </p:grpSpPr>
          <p:sp>
            <p:nvSpPr>
              <p:cNvPr id="297" name="Google Shape;297;p34"/>
              <p:cNvSpPr/>
              <p:nvPr/>
            </p:nvSpPr>
            <p:spPr>
              <a:xfrm>
                <a:off x="3432441" y="654183"/>
                <a:ext cx="1136100" cy="568200"/>
              </a:xfrm>
              <a:prstGeom prst="roundRect">
                <a:avLst>
                  <a:gd name="adj" fmla="val 1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4"/>
              <p:cNvSpPr/>
              <p:nvPr/>
            </p:nvSpPr>
            <p:spPr>
              <a:xfrm>
                <a:off x="3449079" y="670821"/>
                <a:ext cx="11028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250" tIns="8250" rIns="8250" bIns="82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Site Data Manager (DM)</a:t>
                </a:r>
                <a:endParaRPr/>
              </a:p>
            </p:txBody>
          </p:sp>
        </p:grpSp>
        <p:grpSp>
          <p:nvGrpSpPr>
            <p:cNvPr id="299" name="Google Shape;299;p34"/>
            <p:cNvGrpSpPr/>
            <p:nvPr/>
          </p:nvGrpSpPr>
          <p:grpSpPr>
            <a:xfrm>
              <a:off x="5292459" y="2900887"/>
              <a:ext cx="454500" cy="54600"/>
              <a:chOff x="4568558" y="910966"/>
              <a:chExt cx="454500" cy="54600"/>
            </a:xfrm>
          </p:grpSpPr>
          <p:sp>
            <p:nvSpPr>
              <p:cNvPr id="300" name="Google Shape;300;p34"/>
              <p:cNvSpPr/>
              <p:nvPr/>
            </p:nvSpPr>
            <p:spPr>
              <a:xfrm>
                <a:off x="4568558" y="910966"/>
                <a:ext cx="454500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12700" cap="flat" cmpd="sng">
                <a:solidFill>
                  <a:srgbClr val="95959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sp>
          <p:sp>
            <p:nvSpPr>
              <p:cNvPr id="301" name="Google Shape;301;p34"/>
              <p:cNvSpPr/>
              <p:nvPr/>
            </p:nvSpPr>
            <p:spPr>
              <a:xfrm>
                <a:off x="4784420" y="926851"/>
                <a:ext cx="22800" cy="2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2" name="Google Shape;302;p34"/>
            <p:cNvGrpSpPr/>
            <p:nvPr/>
          </p:nvGrpSpPr>
          <p:grpSpPr>
            <a:xfrm>
              <a:off x="5746906" y="2644104"/>
              <a:ext cx="1136100" cy="568200"/>
              <a:chOff x="5023005" y="654183"/>
              <a:chExt cx="1136100" cy="568200"/>
            </a:xfrm>
          </p:grpSpPr>
          <p:sp>
            <p:nvSpPr>
              <p:cNvPr id="303" name="Google Shape;303;p34"/>
              <p:cNvSpPr/>
              <p:nvPr/>
            </p:nvSpPr>
            <p:spPr>
              <a:xfrm>
                <a:off x="5023005" y="654183"/>
                <a:ext cx="1136100" cy="568200"/>
              </a:xfrm>
              <a:prstGeom prst="roundRect">
                <a:avLst>
                  <a:gd name="adj" fmla="val 10000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4"/>
              <p:cNvSpPr/>
              <p:nvPr/>
            </p:nvSpPr>
            <p:spPr>
              <a:xfrm>
                <a:off x="5039643" y="670821"/>
                <a:ext cx="11028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250" tIns="8250" rIns="8250" bIns="82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 Collectors (DCs)</a:t>
                </a:r>
                <a:endParaRPr/>
              </a:p>
            </p:txBody>
          </p:sp>
        </p:grpSp>
        <p:grpSp>
          <p:nvGrpSpPr>
            <p:cNvPr id="305" name="Google Shape;305;p34"/>
            <p:cNvGrpSpPr/>
            <p:nvPr/>
          </p:nvGrpSpPr>
          <p:grpSpPr>
            <a:xfrm>
              <a:off x="6880024" y="2521075"/>
              <a:ext cx="486300" cy="370800"/>
              <a:chOff x="6156123" y="531154"/>
              <a:chExt cx="486300" cy="370800"/>
            </a:xfrm>
          </p:grpSpPr>
          <p:sp>
            <p:nvSpPr>
              <p:cNvPr id="306" name="Google Shape;306;p34"/>
              <p:cNvSpPr/>
              <p:nvPr/>
            </p:nvSpPr>
            <p:spPr>
              <a:xfrm rot="-2142542">
                <a:off x="6119406" y="689370"/>
                <a:ext cx="559735" cy="5437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12700" cap="flat" cmpd="sng">
                <a:solidFill>
                  <a:srgbClr val="95959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34"/>
              <p:cNvSpPr/>
              <p:nvPr/>
            </p:nvSpPr>
            <p:spPr>
              <a:xfrm rot="-2123688">
                <a:off x="6372333" y="761015"/>
                <a:ext cx="27969" cy="279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34"/>
            <p:cNvGrpSpPr/>
            <p:nvPr/>
          </p:nvGrpSpPr>
          <p:grpSpPr>
            <a:xfrm>
              <a:off x="7337469" y="2317470"/>
              <a:ext cx="1136100" cy="568200"/>
              <a:chOff x="6613568" y="327549"/>
              <a:chExt cx="1136100" cy="568200"/>
            </a:xfrm>
          </p:grpSpPr>
          <p:sp>
            <p:nvSpPr>
              <p:cNvPr id="309" name="Google Shape;309;p34"/>
              <p:cNvSpPr/>
              <p:nvPr/>
            </p:nvSpPr>
            <p:spPr>
              <a:xfrm>
                <a:off x="6613568" y="327549"/>
                <a:ext cx="1136100" cy="568200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4"/>
              <p:cNvSpPr/>
              <p:nvPr/>
            </p:nvSpPr>
            <p:spPr>
              <a:xfrm>
                <a:off x="6630206" y="344187"/>
                <a:ext cx="11028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250" tIns="8250" rIns="8250" bIns="82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Young Adolescent Participants</a:t>
                </a:r>
                <a:endParaRPr/>
              </a:p>
            </p:txBody>
          </p:sp>
        </p:grpSp>
        <p:grpSp>
          <p:nvGrpSpPr>
            <p:cNvPr id="311" name="Google Shape;311;p34"/>
            <p:cNvGrpSpPr/>
            <p:nvPr/>
          </p:nvGrpSpPr>
          <p:grpSpPr>
            <a:xfrm>
              <a:off x="6867124" y="2906009"/>
              <a:ext cx="486300" cy="370800"/>
              <a:chOff x="6143223" y="916088"/>
              <a:chExt cx="486300" cy="370800"/>
            </a:xfrm>
          </p:grpSpPr>
          <p:sp>
            <p:nvSpPr>
              <p:cNvPr id="312" name="Google Shape;312;p34"/>
              <p:cNvSpPr/>
              <p:nvPr/>
            </p:nvSpPr>
            <p:spPr>
              <a:xfrm rot="2142542">
                <a:off x="6106505" y="1074303"/>
                <a:ext cx="559735" cy="5437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12700" cap="flat" cmpd="sng">
                <a:solidFill>
                  <a:srgbClr val="95959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sp>
          <p:sp>
            <p:nvSpPr>
              <p:cNvPr id="313" name="Google Shape;313;p34"/>
              <p:cNvSpPr/>
              <p:nvPr/>
            </p:nvSpPr>
            <p:spPr>
              <a:xfrm rot="2123688">
                <a:off x="6372464" y="1087517"/>
                <a:ext cx="27969" cy="279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p34"/>
            <p:cNvGrpSpPr/>
            <p:nvPr/>
          </p:nvGrpSpPr>
          <p:grpSpPr>
            <a:xfrm>
              <a:off x="7337469" y="2970737"/>
              <a:ext cx="1136100" cy="568200"/>
              <a:chOff x="6613568" y="980816"/>
              <a:chExt cx="1136100" cy="568200"/>
            </a:xfrm>
          </p:grpSpPr>
          <p:sp>
            <p:nvSpPr>
              <p:cNvPr id="315" name="Google Shape;315;p34"/>
              <p:cNvSpPr/>
              <p:nvPr/>
            </p:nvSpPr>
            <p:spPr>
              <a:xfrm>
                <a:off x="6613568" y="980816"/>
                <a:ext cx="1136100" cy="568200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4"/>
              <p:cNvSpPr/>
              <p:nvPr/>
            </p:nvSpPr>
            <p:spPr>
              <a:xfrm>
                <a:off x="6630206" y="997454"/>
                <a:ext cx="11028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250" tIns="8250" rIns="8250" bIns="82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Parents of Adolescent Participants</a:t>
                </a:r>
                <a:endParaRPr/>
              </a:p>
            </p:txBody>
          </p:sp>
        </p:grpSp>
        <p:grpSp>
          <p:nvGrpSpPr>
            <p:cNvPr id="317" name="Google Shape;317;p34"/>
            <p:cNvGrpSpPr/>
            <p:nvPr/>
          </p:nvGrpSpPr>
          <p:grpSpPr>
            <a:xfrm>
              <a:off x="4156342" y="3297371"/>
              <a:ext cx="1136100" cy="568200"/>
              <a:chOff x="3432441" y="1307450"/>
              <a:chExt cx="1136100" cy="568200"/>
            </a:xfrm>
          </p:grpSpPr>
          <p:sp>
            <p:nvSpPr>
              <p:cNvPr id="318" name="Google Shape;318;p34"/>
              <p:cNvSpPr/>
              <p:nvPr/>
            </p:nvSpPr>
            <p:spPr>
              <a:xfrm>
                <a:off x="3432441" y="1307450"/>
                <a:ext cx="1136100" cy="568200"/>
              </a:xfrm>
              <a:prstGeom prst="roundRect">
                <a:avLst>
                  <a:gd name="adj" fmla="val 1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4"/>
              <p:cNvSpPr/>
              <p:nvPr/>
            </p:nvSpPr>
            <p:spPr>
              <a:xfrm>
                <a:off x="3449079" y="1324088"/>
                <a:ext cx="11028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250" tIns="8250" rIns="8250" bIns="82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Site Advisory Committee</a:t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5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11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26" name="Google Shape;326;p35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The Research Team</a:t>
            </a:r>
            <a:endParaRPr sz="1900"/>
          </a:p>
        </p:txBody>
      </p:sp>
      <p:sp>
        <p:nvSpPr>
          <p:cNvPr id="327" name="Google Shape;327;p35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Institutional Review Board (IRB)</a:t>
            </a:r>
            <a:endParaRPr sz="36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8" name="Google Shape;328;p35"/>
          <p:cNvSpPr txBox="1"/>
          <p:nvPr/>
        </p:nvSpPr>
        <p:spPr>
          <a:xfrm>
            <a:off x="550425" y="1573138"/>
            <a:ext cx="764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Created to protect the rights of human research participants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31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65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Requires specific plan to be reviewed before research is started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31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65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Study cannot be performed if any part is unethical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31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65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Anything added to study must be approved</a:t>
            </a:r>
            <a:endParaRPr sz="21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6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6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12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35" name="Google Shape;335;p36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The Research Team</a:t>
            </a:r>
            <a:endParaRPr sz="1900"/>
          </a:p>
        </p:txBody>
      </p:sp>
      <p:sp>
        <p:nvSpPr>
          <p:cNvPr id="336" name="Google Shape;336;p36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Responsibilities of Ethics Committees</a:t>
            </a: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7" name="Google Shape;337;p36"/>
          <p:cNvSpPr txBox="1"/>
          <p:nvPr/>
        </p:nvSpPr>
        <p:spPr>
          <a:xfrm>
            <a:off x="393275" y="2332613"/>
            <a:ext cx="764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Ethics committee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1800"/>
              <a:buFont typeface="Trebuchet MS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Protect research participants from harm and invasion of privacy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1800"/>
              <a:buFont typeface="Trebuchet MS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Ensure information given to participants is accurate and complete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1800"/>
              <a:buFont typeface="Trebuchet MS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Confirm that study is ethical and has good intentions for participants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1800"/>
              <a:buFont typeface="Trebuchet MS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Consider the community’s needs and interests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Responsibilities: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0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1800"/>
              <a:buFont typeface="Trebuchet MS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Protect research participants from harm and invasion of privacy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1800"/>
              <a:buFont typeface="Trebuchet MS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Ensure information given to participants is accurate and complete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1800"/>
              <a:buFont typeface="Trebuchet MS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Confirm that study is ethical and has good intentions for participants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1800"/>
              <a:buFont typeface="Trebuchet MS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Consider the community’s needs and interests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7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7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13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44" name="Google Shape;344;p37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The Research Team</a:t>
            </a:r>
            <a:endParaRPr sz="1900"/>
          </a:p>
        </p:txBody>
      </p:sp>
      <p:sp>
        <p:nvSpPr>
          <p:cNvPr id="345" name="Google Shape;345;p37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Responsibilities of Researchers</a:t>
            </a: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6" name="Google Shape;346;p37"/>
          <p:cNvSpPr txBox="1"/>
          <p:nvPr/>
        </p:nvSpPr>
        <p:spPr>
          <a:xfrm>
            <a:off x="430875" y="2076938"/>
            <a:ext cx="764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Researchers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1800"/>
              <a:buFont typeface="Trebuchet MS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Different backgrounds and expertise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1800"/>
              <a:buFont typeface="Trebuchet MS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Interested in improving the health or well-being of a community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1800"/>
              <a:buFont typeface="Trebuchet MS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May be people from inside or outside the community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Responsibilities: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1800"/>
              <a:buFont typeface="Trebuchet MS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Protect human participants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1800"/>
              <a:buFont typeface="Trebuchet MS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Perform research according to research plan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1800"/>
              <a:buFont typeface="Trebuchet MS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Perform research ethically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1800"/>
              <a:buFont typeface="Trebuchet MS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Inform participants about research goals and plan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1800"/>
              <a:buFont typeface="Trebuchet MS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Respect participants’ privacy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1800"/>
              <a:buFont typeface="Trebuchet MS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 and promote the community’s interests before, during, and after the study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1800"/>
              <a:buFont typeface="Trebuchet MS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Tell the community about the research results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8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14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53" name="Google Shape;353;p38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The Research Team</a:t>
            </a:r>
            <a:endParaRPr sz="1900"/>
          </a:p>
        </p:txBody>
      </p:sp>
      <p:sp>
        <p:nvSpPr>
          <p:cNvPr id="354" name="Google Shape;354;p38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Data Integrity</a:t>
            </a: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5" name="Google Shape;355;p38"/>
          <p:cNvSpPr txBox="1"/>
          <p:nvPr/>
        </p:nvSpPr>
        <p:spPr>
          <a:xfrm>
            <a:off x="430875" y="1715988"/>
            <a:ext cx="764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Data is the product of research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Includes all facts, statements, and discussions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Must be correctly obtained, recorded, and stored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Data collector is responsible for accurate data collection and transportation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7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Ethics</a:t>
            </a:r>
            <a:endParaRPr sz="1900" dirty="0"/>
          </a:p>
        </p:txBody>
      </p:sp>
      <p:sp>
        <p:nvSpPr>
          <p:cNvPr id="183" name="Google Shape;183;p27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Principles of Ethics in Research</a:t>
            </a:r>
            <a:endParaRPr sz="36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4" name="Google Shape;184;p27"/>
          <p:cNvSpPr/>
          <p:nvPr/>
        </p:nvSpPr>
        <p:spPr>
          <a:xfrm>
            <a:off x="267200" y="1516975"/>
            <a:ext cx="2023418" cy="297189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Respect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Showing consideration for other people’s feelings, privacy, and lifestyles</a:t>
            </a:r>
            <a:endParaRPr dirty="0"/>
          </a:p>
        </p:txBody>
      </p:sp>
      <p:sp>
        <p:nvSpPr>
          <p:cNvPr id="185" name="Google Shape;185;p27"/>
          <p:cNvSpPr/>
          <p:nvPr/>
        </p:nvSpPr>
        <p:spPr>
          <a:xfrm>
            <a:off x="2522128" y="1516975"/>
            <a:ext cx="1892300" cy="297189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Beneficence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Doing good for others </a:t>
            </a:r>
            <a:endParaRPr/>
          </a:p>
        </p:txBody>
      </p:sp>
      <p:sp>
        <p:nvSpPr>
          <p:cNvPr id="186" name="Google Shape;186;p27"/>
          <p:cNvSpPr/>
          <p:nvPr/>
        </p:nvSpPr>
        <p:spPr>
          <a:xfrm>
            <a:off x="4594634" y="1544524"/>
            <a:ext cx="1892300" cy="297189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Justice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Treating people fairly </a:t>
            </a:r>
            <a:endParaRPr/>
          </a:p>
        </p:txBody>
      </p:sp>
      <p:pic>
        <p:nvPicPr>
          <p:cNvPr id="187" name="Google Shape;18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172" y="4901032"/>
            <a:ext cx="1029447" cy="1004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4611" y="4804049"/>
            <a:ext cx="1029447" cy="1198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95369" y="4842694"/>
            <a:ext cx="1290830" cy="119832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86;p27">
            <a:extLst>
              <a:ext uri="{FF2B5EF4-FFF2-40B4-BE49-F238E27FC236}">
                <a16:creationId xmlns:a16="http://schemas.microsoft.com/office/drawing/2014/main" id="{3B2E9F3E-0894-46D0-8C32-E287BE95A689}"/>
              </a:ext>
            </a:extLst>
          </p:cNvPr>
          <p:cNvSpPr/>
          <p:nvPr/>
        </p:nvSpPr>
        <p:spPr>
          <a:xfrm>
            <a:off x="6667140" y="1498819"/>
            <a:ext cx="1892300" cy="297189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Autonomy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Freedom to make ones own decisions</a:t>
            </a:r>
            <a:endParaRPr dirty="0"/>
          </a:p>
        </p:txBody>
      </p:sp>
      <p:pic>
        <p:nvPicPr>
          <p:cNvPr id="2050" name="Picture 2" descr="Image result for fist icon">
            <a:extLst>
              <a:ext uri="{FF2B5EF4-FFF2-40B4-BE49-F238E27FC236}">
                <a16:creationId xmlns:a16="http://schemas.microsoft.com/office/drawing/2014/main" id="{DD0E3701-EEFE-4F7A-858B-E303B290D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768" y="4804049"/>
            <a:ext cx="1438807" cy="143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8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Ethics</a:t>
            </a:r>
            <a:endParaRPr sz="1900" dirty="0"/>
          </a:p>
        </p:txBody>
      </p:sp>
      <p:sp>
        <p:nvSpPr>
          <p:cNvPr id="197" name="Google Shape;197;p28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Respect for People</a:t>
            </a:r>
            <a:endParaRPr sz="36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8" name="Google Shape;198;p28"/>
          <p:cNvSpPr txBox="1">
            <a:spLocks noGrp="1"/>
          </p:cNvSpPr>
          <p:nvPr>
            <p:ph type="body" idx="1"/>
          </p:nvPr>
        </p:nvSpPr>
        <p:spPr>
          <a:xfrm>
            <a:off x="138480" y="1088200"/>
            <a:ext cx="8610600" cy="4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000"/>
              <a:buNone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Everyone: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Has the ability to make their own decisions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 unique and free to be themselves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Has value and deserves respect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Has the right to receive complete information about the research impacting them or their community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 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99" name="Google Shape;19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7630" y="4023875"/>
            <a:ext cx="1892300" cy="189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9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4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06" name="Google Shape;206;p29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Ethics</a:t>
            </a:r>
            <a:endParaRPr sz="1900" dirty="0"/>
          </a:p>
        </p:txBody>
      </p:sp>
      <p:sp>
        <p:nvSpPr>
          <p:cNvPr id="207" name="Google Shape;207;p29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Beneficence</a:t>
            </a:r>
            <a:endParaRPr sz="36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1"/>
          </p:nvPr>
        </p:nvSpPr>
        <p:spPr>
          <a:xfrm>
            <a:off x="526375" y="1180100"/>
            <a:ext cx="80010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66D"/>
              </a:buClr>
              <a:buSzPts val="2600"/>
              <a:buNone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Everyone deserves: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Protection from physical, mental, and social harm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Minimal risks from participating in research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Benefits of participating in research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6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09" name="Google Shape;20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1353" y="3384375"/>
            <a:ext cx="2280444" cy="26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0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5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16" name="Google Shape;216;p30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Ethics</a:t>
            </a:r>
            <a:endParaRPr sz="1900" dirty="0"/>
          </a:p>
        </p:txBody>
      </p:sp>
      <p:sp>
        <p:nvSpPr>
          <p:cNvPr id="217" name="Google Shape;217;p30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Justice</a:t>
            </a:r>
            <a:endParaRPr sz="36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Google Shape;218;p30"/>
          <p:cNvSpPr txBox="1">
            <a:spLocks noGrp="1"/>
          </p:cNvSpPr>
          <p:nvPr>
            <p:ph type="body" idx="1"/>
          </p:nvPr>
        </p:nvSpPr>
        <p:spPr>
          <a:xfrm>
            <a:off x="526375" y="1180100"/>
            <a:ext cx="80010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1A366D"/>
                </a:solidFill>
                <a:latin typeface="Trebuchet MS"/>
                <a:ea typeface="Trebuchet MS"/>
                <a:cs typeface="Trebuchet MS"/>
                <a:sym typeface="Trebuchet MS"/>
              </a:rPr>
              <a:t>Everyone 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deserves: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7780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Fair research, performed according to the research plan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7780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 equal distribution of risks and benefits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7780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Fair recruitment for research participation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7780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Special protection for vulnerable groups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6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19" name="Google Shape;21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3123" y="3840964"/>
            <a:ext cx="23622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0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6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16" name="Google Shape;216;p30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Ethics</a:t>
            </a:r>
            <a:endParaRPr sz="1900" dirty="0"/>
          </a:p>
        </p:txBody>
      </p:sp>
      <p:sp>
        <p:nvSpPr>
          <p:cNvPr id="217" name="Google Shape;217;p30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 dirty="0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Autonomy</a:t>
            </a:r>
            <a:endParaRPr sz="3600" b="1" dirty="0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 dirty="0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Google Shape;218;p30"/>
          <p:cNvSpPr txBox="1">
            <a:spLocks noGrp="1"/>
          </p:cNvSpPr>
          <p:nvPr>
            <p:ph type="body" idx="1"/>
          </p:nvPr>
        </p:nvSpPr>
        <p:spPr>
          <a:xfrm>
            <a:off x="526375" y="1180100"/>
            <a:ext cx="80010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100" dirty="0">
                <a:solidFill>
                  <a:srgbClr val="1A366D"/>
                </a:solidFill>
                <a:latin typeface="Trebuchet MS"/>
                <a:ea typeface="Trebuchet MS"/>
                <a:cs typeface="Trebuchet MS"/>
                <a:sym typeface="Trebuchet MS"/>
              </a:rPr>
              <a:t>Everyone </a:t>
            </a:r>
            <a:r>
              <a:rPr lang="en-US" sz="21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deserves: </a:t>
            </a:r>
            <a:endParaRPr sz="21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7780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have the right to choose what is in their own best interest.</a:t>
            </a:r>
          </a:p>
          <a:p>
            <a:pPr marL="171450" lvl="0" indent="-17780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Freedom from outside influence in self determination</a:t>
            </a:r>
          </a:p>
          <a:p>
            <a:pPr marL="171450" lvl="0" indent="-17780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endParaRPr sz="21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600" dirty="0"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888138F-D9F5-49DF-967F-5985526A4D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24409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6" descr="Image result for fist icon">
            <a:extLst>
              <a:ext uri="{FF2B5EF4-FFF2-40B4-BE49-F238E27FC236}">
                <a16:creationId xmlns:a16="http://schemas.microsoft.com/office/drawing/2014/main" id="{A0B63406-8905-468B-AE28-92769D36B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88" y="3595255"/>
            <a:ext cx="2579255" cy="257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53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1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7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Ethics</a:t>
            </a:r>
            <a:endParaRPr sz="1900" dirty="0"/>
          </a:p>
        </p:txBody>
      </p:sp>
      <p:sp>
        <p:nvSpPr>
          <p:cNvPr id="227" name="Google Shape;227;p31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Vulnerable Populations</a:t>
            </a:r>
            <a:endParaRPr sz="36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8" name="Google Shape;228;p31"/>
          <p:cNvSpPr txBox="1">
            <a:spLocks noGrp="1"/>
          </p:cNvSpPr>
          <p:nvPr>
            <p:ph type="body" idx="1"/>
          </p:nvPr>
        </p:nvSpPr>
        <p:spPr>
          <a:xfrm>
            <a:off x="526375" y="1180100"/>
            <a:ext cx="80010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People who have limitations because of age, location, or inability to understand or obtain information.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0" algn="l" rtl="0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52400" algn="l" rtl="0"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Children or </a:t>
            </a:r>
            <a:r>
              <a:rPr lang="en-US" sz="21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young adolescents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52400" algn="l" rtl="0"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Pregnant women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52400" algn="l" rtl="0"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Prisoners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52400" algn="l" rtl="0"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People with mental disabilities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52400" algn="l" rtl="0"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People unable to read or understand information about the study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52400" algn="l" rtl="0"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People without access to health care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52400" algn="l" rtl="0"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Women in some settings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100">
              <a:solidFill>
                <a:srgbClr val="1A366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6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/>
          <p:nvPr/>
        </p:nvSpPr>
        <p:spPr>
          <a:xfrm>
            <a:off x="-1" y="1756669"/>
            <a:ext cx="9144000" cy="1234800"/>
          </a:xfrm>
          <a:prstGeom prst="rect">
            <a:avLst/>
          </a:prstGeom>
          <a:solidFill>
            <a:srgbClr val="35CEE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2"/>
          <p:cNvSpPr txBox="1">
            <a:spLocks noGrp="1"/>
          </p:cNvSpPr>
          <p:nvPr>
            <p:ph type="title"/>
          </p:nvPr>
        </p:nvSpPr>
        <p:spPr>
          <a:xfrm>
            <a:off x="166700" y="1794433"/>
            <a:ext cx="8739900" cy="10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Trebuchet MS"/>
              <a:buNone/>
            </a:pPr>
            <a:r>
              <a:rPr lang="en-US"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Research Ethics</a:t>
            </a:r>
            <a:endParaRPr sz="3600"/>
          </a:p>
        </p:txBody>
      </p:sp>
      <p:sp>
        <p:nvSpPr>
          <p:cNvPr id="235" name="Google Shape;235;p32"/>
          <p:cNvSpPr txBox="1"/>
          <p:nvPr/>
        </p:nvSpPr>
        <p:spPr>
          <a:xfrm>
            <a:off x="166691" y="2991424"/>
            <a:ext cx="6720900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D3B52"/>
                </a:solidFill>
                <a:latin typeface="Open Sans"/>
                <a:ea typeface="Open Sans"/>
                <a:cs typeface="Open Sans"/>
                <a:sym typeface="Open Sans"/>
              </a:rPr>
              <a:t>The Research Team</a:t>
            </a:r>
            <a:endParaRPr sz="1900"/>
          </a:p>
        </p:txBody>
      </p:sp>
      <p:sp>
        <p:nvSpPr>
          <p:cNvPr id="236" name="Google Shape;236;p32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2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8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38" name="Google Shape;238;p32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The Research Team</a:t>
            </a:r>
            <a:endParaRPr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3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9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45" name="Google Shape;245;p33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The Research Team</a:t>
            </a:r>
            <a:endParaRPr sz="1900"/>
          </a:p>
        </p:txBody>
      </p:sp>
      <p:sp>
        <p:nvSpPr>
          <p:cNvPr id="246" name="Google Shape;246;p33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Research Data Collectors</a:t>
            </a:r>
            <a:endParaRPr sz="36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Google Shape;247;p33"/>
          <p:cNvSpPr txBox="1">
            <a:spLocks noGrp="1"/>
          </p:cNvSpPr>
          <p:nvPr>
            <p:ph type="body" idx="1"/>
          </p:nvPr>
        </p:nvSpPr>
        <p:spPr>
          <a:xfrm>
            <a:off x="373500" y="3094625"/>
            <a:ext cx="8229600" cy="26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6813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7"/>
              <a:buNone/>
            </a:pPr>
            <a:endParaRPr sz="1627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Part of the research team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Specially trained to follow the research plan, maintain privacy, and respect the opinions of participants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Must collect accurate, factual data from participants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Often use video or voice recordings, note takers, and observers to capture the information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48" name="Google Shape;248;p33"/>
          <p:cNvGrpSpPr/>
          <p:nvPr/>
        </p:nvGrpSpPr>
        <p:grpSpPr>
          <a:xfrm>
            <a:off x="853414" y="1219116"/>
            <a:ext cx="7498354" cy="1874734"/>
            <a:chOff x="251314" y="916"/>
            <a:chExt cx="7498354" cy="1874734"/>
          </a:xfrm>
        </p:grpSpPr>
        <p:sp>
          <p:nvSpPr>
            <p:cNvPr id="249" name="Google Shape;249;p33"/>
            <p:cNvSpPr/>
            <p:nvPr/>
          </p:nvSpPr>
          <p:spPr>
            <a:xfrm>
              <a:off x="251314" y="980816"/>
              <a:ext cx="1136100" cy="5682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3"/>
            <p:cNvSpPr txBox="1"/>
            <p:nvPr/>
          </p:nvSpPr>
          <p:spPr>
            <a:xfrm>
              <a:off x="267952" y="997454"/>
              <a:ext cx="1102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Hopkins Coordinating Center (HCC)</a:t>
              </a:r>
              <a:endParaRPr/>
            </a:p>
          </p:txBody>
        </p:sp>
        <p:sp>
          <p:nvSpPr>
            <p:cNvPr id="251" name="Google Shape;251;p33"/>
            <p:cNvSpPr/>
            <p:nvPr/>
          </p:nvSpPr>
          <p:spPr>
            <a:xfrm rot="-2142542">
              <a:off x="1334812" y="1074237"/>
              <a:ext cx="559735" cy="543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rgbClr val="8282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3"/>
            <p:cNvSpPr txBox="1"/>
            <p:nvPr/>
          </p:nvSpPr>
          <p:spPr>
            <a:xfrm rot="-2123688">
              <a:off x="1600643" y="1087648"/>
              <a:ext cx="27969" cy="27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33"/>
            <p:cNvSpPr/>
            <p:nvPr/>
          </p:nvSpPr>
          <p:spPr>
            <a:xfrm>
              <a:off x="1841878" y="654183"/>
              <a:ext cx="1136100" cy="568200"/>
            </a:xfrm>
            <a:prstGeom prst="roundRect">
              <a:avLst>
                <a:gd name="adj" fmla="val 10000"/>
              </a:avLst>
            </a:pr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3"/>
            <p:cNvSpPr txBox="1"/>
            <p:nvPr/>
          </p:nvSpPr>
          <p:spPr>
            <a:xfrm>
              <a:off x="1858516" y="670821"/>
              <a:ext cx="1102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Site PI (x1</a:t>
              </a: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 </a:t>
              </a:r>
              <a:endParaRPr/>
            </a:p>
          </p:txBody>
        </p:sp>
        <p:sp>
          <p:nvSpPr>
            <p:cNvPr id="255" name="Google Shape;255;p33"/>
            <p:cNvSpPr/>
            <p:nvPr/>
          </p:nvSpPr>
          <p:spPr>
            <a:xfrm rot="-3310669">
              <a:off x="2807263" y="584296"/>
              <a:ext cx="795928" cy="545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3"/>
            <p:cNvSpPr txBox="1"/>
            <p:nvPr/>
          </p:nvSpPr>
          <p:spPr>
            <a:xfrm rot="-3306837">
              <a:off x="3185343" y="591667"/>
              <a:ext cx="39864" cy="39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3432441" y="916"/>
              <a:ext cx="1136100" cy="56820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3"/>
            <p:cNvSpPr txBox="1"/>
            <p:nvPr/>
          </p:nvSpPr>
          <p:spPr>
            <a:xfrm>
              <a:off x="3449079" y="17554"/>
              <a:ext cx="1102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Site Field Coordinator (FC)</a:t>
              </a:r>
              <a:endParaRPr/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2977994" y="910966"/>
              <a:ext cx="454500" cy="54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3"/>
            <p:cNvSpPr txBox="1"/>
            <p:nvPr/>
          </p:nvSpPr>
          <p:spPr>
            <a:xfrm>
              <a:off x="3193857" y="926851"/>
              <a:ext cx="22800" cy="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33"/>
            <p:cNvSpPr/>
            <p:nvPr/>
          </p:nvSpPr>
          <p:spPr>
            <a:xfrm>
              <a:off x="3432441" y="654183"/>
              <a:ext cx="1136100" cy="56820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3"/>
            <p:cNvSpPr txBox="1"/>
            <p:nvPr/>
          </p:nvSpPr>
          <p:spPr>
            <a:xfrm>
              <a:off x="3449079" y="670821"/>
              <a:ext cx="1102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Site Data Manager (DM)</a:t>
              </a:r>
              <a:endParaRPr/>
            </a:p>
          </p:txBody>
        </p:sp>
        <p:sp>
          <p:nvSpPr>
            <p:cNvPr id="263" name="Google Shape;263;p33"/>
            <p:cNvSpPr/>
            <p:nvPr/>
          </p:nvSpPr>
          <p:spPr>
            <a:xfrm>
              <a:off x="4568558" y="910966"/>
              <a:ext cx="454500" cy="54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3"/>
            <p:cNvSpPr txBox="1"/>
            <p:nvPr/>
          </p:nvSpPr>
          <p:spPr>
            <a:xfrm>
              <a:off x="4784420" y="926851"/>
              <a:ext cx="22800" cy="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5023005" y="654183"/>
              <a:ext cx="1136100" cy="568200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3"/>
            <p:cNvSpPr txBox="1"/>
            <p:nvPr/>
          </p:nvSpPr>
          <p:spPr>
            <a:xfrm>
              <a:off x="5039643" y="670821"/>
              <a:ext cx="1102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Collectors (DCs)</a:t>
              </a:r>
              <a:endParaRPr/>
            </a:p>
          </p:txBody>
        </p:sp>
        <p:sp>
          <p:nvSpPr>
            <p:cNvPr id="267" name="Google Shape;267;p33"/>
            <p:cNvSpPr/>
            <p:nvPr/>
          </p:nvSpPr>
          <p:spPr>
            <a:xfrm rot="-2142542">
              <a:off x="6106502" y="747603"/>
              <a:ext cx="559735" cy="543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 txBox="1"/>
            <p:nvPr/>
          </p:nvSpPr>
          <p:spPr>
            <a:xfrm rot="-2123688">
              <a:off x="6372333" y="761015"/>
              <a:ext cx="27969" cy="27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33"/>
            <p:cNvSpPr/>
            <p:nvPr/>
          </p:nvSpPr>
          <p:spPr>
            <a:xfrm>
              <a:off x="6613568" y="327549"/>
              <a:ext cx="1136100" cy="56820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3"/>
            <p:cNvSpPr txBox="1"/>
            <p:nvPr/>
          </p:nvSpPr>
          <p:spPr>
            <a:xfrm>
              <a:off x="6630206" y="344187"/>
              <a:ext cx="1102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Young Adolescent Participants</a:t>
              </a: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 rot="2142542">
              <a:off x="6106505" y="1074303"/>
              <a:ext cx="559735" cy="543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3"/>
            <p:cNvSpPr txBox="1"/>
            <p:nvPr/>
          </p:nvSpPr>
          <p:spPr>
            <a:xfrm rot="2123688">
              <a:off x="6372464" y="1087517"/>
              <a:ext cx="27969" cy="27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33"/>
            <p:cNvSpPr/>
            <p:nvPr/>
          </p:nvSpPr>
          <p:spPr>
            <a:xfrm>
              <a:off x="6613568" y="980816"/>
              <a:ext cx="1136100" cy="56820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3"/>
            <p:cNvSpPr txBox="1"/>
            <p:nvPr/>
          </p:nvSpPr>
          <p:spPr>
            <a:xfrm>
              <a:off x="6630206" y="997454"/>
              <a:ext cx="1102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Parents of Adolescent Participants</a:t>
              </a:r>
              <a:endParaRPr/>
            </a:p>
          </p:txBody>
        </p:sp>
        <p:sp>
          <p:nvSpPr>
            <p:cNvPr id="275" name="Google Shape;275;p33"/>
            <p:cNvSpPr/>
            <p:nvPr/>
          </p:nvSpPr>
          <p:spPr>
            <a:xfrm rot="3310669">
              <a:off x="2807296" y="1237697"/>
              <a:ext cx="795928" cy="545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3"/>
            <p:cNvSpPr txBox="1"/>
            <p:nvPr/>
          </p:nvSpPr>
          <p:spPr>
            <a:xfrm rot="3306837">
              <a:off x="3185306" y="1244971"/>
              <a:ext cx="39864" cy="39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33"/>
            <p:cNvSpPr/>
            <p:nvPr/>
          </p:nvSpPr>
          <p:spPr>
            <a:xfrm>
              <a:off x="3432441" y="1307450"/>
              <a:ext cx="1136100" cy="56820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3"/>
            <p:cNvSpPr txBox="1"/>
            <p:nvPr/>
          </p:nvSpPr>
          <p:spPr>
            <a:xfrm>
              <a:off x="3449079" y="1324088"/>
              <a:ext cx="1102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Site Advisory Committee</a:t>
              </a:r>
              <a:endParaRPr/>
            </a:p>
          </p:txBody>
        </p:sp>
        <p:sp>
          <p:nvSpPr>
            <p:cNvPr id="279" name="Google Shape;279;p33"/>
            <p:cNvSpPr/>
            <p:nvPr/>
          </p:nvSpPr>
          <p:spPr>
            <a:xfrm rot="2142542">
              <a:off x="1334815" y="1400937"/>
              <a:ext cx="559735" cy="543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rgbClr val="8282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3"/>
            <p:cNvSpPr txBox="1"/>
            <p:nvPr/>
          </p:nvSpPr>
          <p:spPr>
            <a:xfrm rot="2123688">
              <a:off x="1600774" y="1414151"/>
              <a:ext cx="27969" cy="27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3"/>
            <p:cNvSpPr/>
            <p:nvPr/>
          </p:nvSpPr>
          <p:spPr>
            <a:xfrm>
              <a:off x="1841878" y="1307450"/>
              <a:ext cx="1136100" cy="568200"/>
            </a:xfrm>
            <a:prstGeom prst="roundRect">
              <a:avLst>
                <a:gd name="adj" fmla="val 10000"/>
              </a:avLst>
            </a:pr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3"/>
            <p:cNvSpPr txBox="1"/>
            <p:nvPr/>
          </p:nvSpPr>
          <p:spPr>
            <a:xfrm>
              <a:off x="1858516" y="1324088"/>
              <a:ext cx="1102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Advisory Committee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747</Words>
  <Application>Microsoft Office PowerPoint</Application>
  <PresentationFormat>On-screen Show (4:3)</PresentationFormat>
  <Paragraphs>153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Arial</vt:lpstr>
      <vt:lpstr>Open Sans ExtraBold</vt:lpstr>
      <vt:lpstr>Open Sans</vt:lpstr>
      <vt:lpstr>Avenir</vt:lpstr>
      <vt:lpstr>Trebuchet MS</vt:lpstr>
      <vt:lpstr>Office Theme</vt:lpstr>
      <vt:lpstr>Office Theme</vt:lpstr>
      <vt:lpstr>Paintbrush Picture</vt:lpstr>
      <vt:lpstr>Research Ethics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Ethics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Ethics</dc:title>
  <cp:lastModifiedBy>Barnette, Quinn</cp:lastModifiedBy>
  <cp:revision>4</cp:revision>
  <dcterms:modified xsi:type="dcterms:W3CDTF">2019-06-24T20:05:32Z</dcterms:modified>
</cp:coreProperties>
</file>